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4" r:id="rId2"/>
    <p:sldId id="320" r:id="rId3"/>
    <p:sldId id="288" r:id="rId4"/>
    <p:sldId id="289" r:id="rId5"/>
    <p:sldId id="290" r:id="rId6"/>
    <p:sldId id="309" r:id="rId7"/>
    <p:sldId id="291" r:id="rId8"/>
    <p:sldId id="317" r:id="rId9"/>
    <p:sldId id="293" r:id="rId10"/>
    <p:sldId id="310" r:id="rId11"/>
    <p:sldId id="311" r:id="rId12"/>
    <p:sldId id="319" r:id="rId13"/>
    <p:sldId id="318" r:id="rId14"/>
    <p:sldId id="315" r:id="rId15"/>
    <p:sldId id="313" r:id="rId16"/>
    <p:sldId id="304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9966FF"/>
    <a:srgbClr val="3366FF"/>
    <a:srgbClr val="1DA755"/>
    <a:srgbClr val="FF3399"/>
    <a:srgbClr val="A50021"/>
    <a:srgbClr val="66FF33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44;&#1044;&#1058;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44;&#1044;&#1058;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44;&#1044;&#1058;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44;&#1044;&#1058;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1&#1072;&#1085;&#1072;&#1083;&#1080;&#1079;%20&#1044;&#1044;&#1044;&#1058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44;&#1044;&#1058;%20201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44;&#1044;&#1058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Ситуация по ДДТТ в Ангарском муниципальном образовании 2011-2014 г.г.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111111111111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Лист3!$B$3:$B$5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Лист3!$C$3:$C$5</c:f>
              <c:numCache>
                <c:formatCode>General</c:formatCode>
                <c:ptCount val="3"/>
                <c:pt idx="0">
                  <c:v>23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5555555555555558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Лист3!$D$3:$D$5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417152"/>
        <c:axId val="82418688"/>
        <c:axId val="0"/>
      </c:bar3DChart>
      <c:catAx>
        <c:axId val="8241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2418688"/>
        <c:crosses val="autoZero"/>
        <c:auto val="1"/>
        <c:lblAlgn val="ctr"/>
        <c:lblOffset val="100"/>
        <c:noMultiLvlLbl val="0"/>
      </c:catAx>
      <c:valAx>
        <c:axId val="8241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17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Категория участников</a:t>
            </a:r>
          </a:p>
        </c:rich>
      </c:tx>
      <c:layout/>
      <c:overlay val="0"/>
    </c:title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8888E-2"/>
          <c:y val="0.10212269622984275"/>
          <c:w val="0.9555555555555556"/>
          <c:h val="0.61505600704566588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9641294838145E-3"/>
                  <c:y val="-5.40562295902181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69378827646542E-2"/>
                  <c:y val="-2.35613126024928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569553805774278E-2"/>
                  <c:y val="-0.1693058977463023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Лист3!$A$133:$A$137</c:f>
              <c:strCache>
                <c:ptCount val="5"/>
                <c:pt idx="0">
                  <c:v>пешеход</c:v>
                </c:pt>
                <c:pt idx="1">
                  <c:v>пассажир обществ. транспорта  </c:v>
                </c:pt>
                <c:pt idx="2">
                  <c:v>пассажир  л/а</c:v>
                </c:pt>
                <c:pt idx="3">
                  <c:v>велосипедист</c:v>
                </c:pt>
                <c:pt idx="4">
                  <c:v>водитель мопеда</c:v>
                </c:pt>
              </c:strCache>
            </c:strRef>
          </c:cat>
          <c:val>
            <c:numRef>
              <c:f>Лист3!$B$133:$B$137</c:f>
              <c:numCache>
                <c:formatCode>General</c:formatCode>
                <c:ptCount val="5"/>
                <c:pt idx="0">
                  <c:v>17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aseline="0" dirty="0"/>
              <a:t>Виновник ДТП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Лист3!$B$168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4816693544904441E-3"/>
                  <c:y val="0.1025640665511226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4076623786655E-3"/>
                  <c:y val="5.720085155703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16693544904441E-3"/>
                  <c:y val="8.91861448270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958422037191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Лист3!$A$169:$A$173</c:f>
              <c:strCache>
                <c:ptCount val="5"/>
                <c:pt idx="0">
                  <c:v>ребенок</c:v>
                </c:pt>
                <c:pt idx="1">
                  <c:v>взрослый пешеход</c:v>
                </c:pt>
                <c:pt idx="2">
                  <c:v>водители л/а</c:v>
                </c:pt>
                <c:pt idx="3">
                  <c:v>водители общ. транспорта</c:v>
                </c:pt>
                <c:pt idx="4">
                  <c:v>водители г/а</c:v>
                </c:pt>
              </c:strCache>
            </c:strRef>
          </c:cat>
          <c:val>
            <c:numRef>
              <c:f>Лист3!$B$169:$B$173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Лист3!$C$168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9633387089808648E-3"/>
                  <c:y val="8.472683758570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74076623786655E-3"/>
                  <c:y val="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16693544904441E-3"/>
                  <c:y val="9.36454520684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2229871359964E-3"/>
                  <c:y val="5.958422037191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54195158437786E-16"/>
                  <c:y val="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Лист3!$A$169:$A$173</c:f>
              <c:strCache>
                <c:ptCount val="5"/>
                <c:pt idx="0">
                  <c:v>ребенок</c:v>
                </c:pt>
                <c:pt idx="1">
                  <c:v>взрослый пешеход</c:v>
                </c:pt>
                <c:pt idx="2">
                  <c:v>водители л/а</c:v>
                </c:pt>
                <c:pt idx="3">
                  <c:v>водители общ. транспорта</c:v>
                </c:pt>
                <c:pt idx="4">
                  <c:v>водители г/а</c:v>
                </c:pt>
              </c:strCache>
            </c:strRef>
          </c:cat>
          <c:val>
            <c:numRef>
              <c:f>Лист3!$C$169:$C$173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Лист3!$D$168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026753034435683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4076623786655E-3"/>
                  <c:y val="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33387089808882E-3"/>
                  <c:y val="8.91861448270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14815324757331E-3"/>
                  <c:y val="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Лист3!$A$169:$A$173</c:f>
              <c:strCache>
                <c:ptCount val="5"/>
                <c:pt idx="0">
                  <c:v>ребенок</c:v>
                </c:pt>
                <c:pt idx="1">
                  <c:v>взрослый пешеход</c:v>
                </c:pt>
                <c:pt idx="2">
                  <c:v>водители л/а</c:v>
                </c:pt>
                <c:pt idx="3">
                  <c:v>водители общ. транспорта</c:v>
                </c:pt>
                <c:pt idx="4">
                  <c:v>водители г/а</c:v>
                </c:pt>
              </c:strCache>
            </c:strRef>
          </c:cat>
          <c:val>
            <c:numRef>
              <c:f>Лист3!$D$169:$D$173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104384"/>
        <c:axId val="51122560"/>
        <c:axId val="0"/>
      </c:bar3DChart>
      <c:catAx>
        <c:axId val="5110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1122560"/>
        <c:crosses val="autoZero"/>
        <c:auto val="1"/>
        <c:lblAlgn val="ctr"/>
        <c:lblOffset val="100"/>
        <c:noMultiLvlLbl val="0"/>
      </c:catAx>
      <c:valAx>
        <c:axId val="5112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104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Лист3!$A$27</c:f>
              <c:strCache>
                <c:ptCount val="1"/>
                <c:pt idx="0">
                  <c:v>кол-во ДТП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Лист3!$B$26:$K$26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cat>
          <c:val>
            <c:numRef>
              <c:f>Лист3!$B$27:$K$27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Лист3!$A$28</c:f>
              <c:strCache>
                <c:ptCount val="1"/>
                <c:pt idx="0">
                  <c:v>получили травмы</c:v>
                </c:pt>
              </c:strCache>
            </c:strRef>
          </c:tx>
          <c:spPr>
            <a:gradFill flip="none" rotWithShape="1">
              <a:gsLst>
                <a:gs pos="0">
                  <a:srgbClr val="E6DCAC"/>
                </a:gs>
                <a:gs pos="45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  <a:tileRect r="-100000" b="-100000"/>
            </a:gra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Лист3!$B$26:$K$26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cat>
          <c:val>
            <c:numRef>
              <c:f>Лист3!$B$28:$K$28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010944"/>
        <c:axId val="51020928"/>
        <c:axId val="0"/>
      </c:bar3DChart>
      <c:catAx>
        <c:axId val="510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020928"/>
        <c:crosses val="autoZero"/>
        <c:auto val="1"/>
        <c:lblAlgn val="ctr"/>
        <c:lblOffset val="100"/>
        <c:noMultiLvlLbl val="0"/>
      </c:catAx>
      <c:valAx>
        <c:axId val="5102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10944"/>
        <c:crosses val="autoZero"/>
        <c:crossBetween val="between"/>
        <c:majorUnit val="1"/>
      </c:valAx>
      <c:spPr>
        <a:ln w="25400">
          <a:noFill/>
        </a:ln>
      </c:spPr>
    </c:plotArea>
    <c:legend>
      <c:legendPos val="b"/>
      <c:layout/>
      <c:overlay val="0"/>
      <c:spPr>
        <a:noFill/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3"/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Лист3!$A$52:$A$53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Лист3!$B$52:$B$53</c:f>
              <c:numCache>
                <c:formatCode>General</c:formatCode>
                <c:ptCount val="2"/>
                <c:pt idx="0">
                  <c:v>19</c:v>
                </c:pt>
                <c:pt idx="1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Лист3!$B$59</c:f>
              <c:strCache>
                <c:ptCount val="1"/>
                <c:pt idx="0">
                  <c:v>кол-во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0000FF"/>
              </a:solidFill>
            </c:spPr>
          </c:dPt>
          <c:dPt>
            <c:idx val="8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6.3312226596675417E-2"/>
                  <c:y val="-2.508129192184310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 3 лет; </a:t>
                    </a:r>
                  </a:p>
                  <a:p>
                    <a:r>
                      <a:rPr lang="ru-RU"/>
                      <a:t>2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43482064741909E-3"/>
                  <c:y val="-5.884118258802555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 года;</a:t>
                    </a:r>
                  </a:p>
                  <a:p>
                    <a:r>
                      <a:rPr lang="ru-RU"/>
                      <a:t> 1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6 </a:t>
                    </a:r>
                    <a:r>
                      <a:rPr lang="ru-RU"/>
                      <a:t>лет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1чел.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20713035870516E-2"/>
                  <c:y val="2.6801545640128318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7 </a:t>
                    </a:r>
                    <a:r>
                      <a:rPr lang="ru-RU" dirty="0"/>
                      <a:t>лет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3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615704286964133E-2"/>
                  <c:y val="8.6604695246427527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8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4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60236220472441E-2"/>
                  <c:y val="4.0641806566632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2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922134733158354E-2"/>
                  <c:y val="7.69356955380577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2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812554680664917E-2"/>
                  <c:y val="8.7528681556314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3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1041119860017505E-3"/>
                  <c:y val="8.45652783968041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3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/>
                      <a:t>13 лет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1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0427165354330709E-2"/>
                  <c:y val="-8.3080605490351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 </a:t>
                    </a:r>
                    <a:r>
                      <a:rPr lang="ru-RU" dirty="0"/>
                      <a:t>лет; </a:t>
                    </a:r>
                    <a:endParaRPr lang="ru-RU" dirty="0" smtClean="0"/>
                  </a:p>
                  <a:p>
                    <a:r>
                      <a:rPr lang="ru-RU" dirty="0" smtClean="0"/>
                      <a:t>3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8431102362204718E-2"/>
                  <c:y val="-3.665536599591717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15 лет;</a:t>
                    </a:r>
                  </a:p>
                  <a:p>
                    <a:r>
                      <a:rPr lang="ru-RU"/>
                      <a:t> 2 чел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Лист3!$A$60:$A$71</c:f>
              <c:strCache>
                <c:ptCount val="12"/>
                <c:pt idx="0">
                  <c:v>до 3 лет</c:v>
                </c:pt>
                <c:pt idx="1">
                  <c:v>4 года</c:v>
                </c:pt>
                <c:pt idx="2">
                  <c:v>6 лет</c:v>
                </c:pt>
                <c:pt idx="3">
                  <c:v>7 лет</c:v>
                </c:pt>
                <c:pt idx="4">
                  <c:v>8 лет</c:v>
                </c:pt>
                <c:pt idx="5">
                  <c:v>9 лет</c:v>
                </c:pt>
                <c:pt idx="6">
                  <c:v>10 лет</c:v>
                </c:pt>
                <c:pt idx="7">
                  <c:v>11 лет</c:v>
                </c:pt>
                <c:pt idx="8">
                  <c:v>12 лет</c:v>
                </c:pt>
                <c:pt idx="9">
                  <c:v>13 лет</c:v>
                </c:pt>
                <c:pt idx="10">
                  <c:v>14 лет</c:v>
                </c:pt>
                <c:pt idx="11">
                  <c:v>15 лет</c:v>
                </c:pt>
              </c:strCache>
            </c:strRef>
          </c:cat>
          <c:val>
            <c:numRef>
              <c:f>Лист3!$B$60:$B$71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966FF"/>
              </a:solidFill>
            </c:spPr>
          </c:dPt>
          <c:dPt>
            <c:idx val="5"/>
            <c:bubble3D val="0"/>
            <c:spPr>
              <a:solidFill>
                <a:srgbClr val="00FF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203797932666624E-2"/>
                  <c:y val="6.088611556855920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7.00-9.00;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4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656429717629511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9.00-12.00;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851801428342237E-2"/>
                  <c:y val="0.16389597172254286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12.00-14.00; 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268292033395028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14.00-16.00;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6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407595865333138E-3"/>
                  <c:y val="-2.17450412744854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16.00-18.00;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b="1" dirty="0"/>
                      <a:t> </a:t>
                    </a: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4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56521375038426E-2"/>
                  <c:y val="0.2283955310002102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FF"/>
                        </a:solidFill>
                      </a:rPr>
                      <a:t>18.00-20.00;</a:t>
                    </a:r>
                    <a:endParaRPr lang="ru-RU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b="1" dirty="0"/>
                      <a:t> </a:t>
                    </a: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4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10002718986263298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FFFF"/>
                        </a:solidFill>
                      </a:rPr>
                      <a:t>20.00-22.00; </a:t>
                    </a:r>
                    <a:endParaRPr lang="ru-RU" sz="11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 чел.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244557519199883E-2"/>
                  <c:y val="0.1000271898626329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rgbClr val="FFFFFF"/>
                        </a:solidFill>
                      </a:rPr>
                      <a:t>после 22.;</a:t>
                    </a:r>
                  </a:p>
                  <a:p>
                    <a:r>
                      <a:rPr lang="ru-RU" sz="12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1 чел.</a:t>
                    </a:r>
                    <a:endParaRPr lang="ru-RU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Лист3!$A$39:$A$46</c:f>
              <c:strCache>
                <c:ptCount val="7"/>
                <c:pt idx="0">
                  <c:v>7.00-9.00</c:v>
                </c:pt>
                <c:pt idx="1">
                  <c:v>9.00-12.00</c:v>
                </c:pt>
                <c:pt idx="2">
                  <c:v>12.00-14.00</c:v>
                </c:pt>
                <c:pt idx="3">
                  <c:v>14.00-16.00</c:v>
                </c:pt>
                <c:pt idx="4">
                  <c:v>16.00-18.00</c:v>
                </c:pt>
                <c:pt idx="5">
                  <c:v>18.00-20.00</c:v>
                </c:pt>
                <c:pt idx="6">
                  <c:v>20.00-22.00</c:v>
                </c:pt>
              </c:strCache>
            </c:strRef>
          </c:cat>
          <c:val>
            <c:numRef>
              <c:f>Лист3!$B$39:$B$46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545259824920843"/>
                  <c:y val="5.78894967793021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632900902182944"/>
                  <c:y val="-0.234185781574774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99153274834097"/>
                  <c:y val="9.2128843440508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Лист3!$A$101:$A$103</c:f>
              <c:strCache>
                <c:ptCount val="3"/>
                <c:pt idx="0">
                  <c:v>один</c:v>
                </c:pt>
                <c:pt idx="1">
                  <c:v>со взрослыми</c:v>
                </c:pt>
                <c:pt idx="2">
                  <c:v>со сверстниками</c:v>
                </c:pt>
              </c:strCache>
            </c:strRef>
          </c:cat>
          <c:val>
            <c:numRef>
              <c:f>Лист3!$B$101:$B$103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Лист3!$B$114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7462486248292239E-3"/>
                  <c:y val="8.450967463630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62486248292078E-3"/>
                  <c:y val="9.553267567582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1858341995984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312431241460403E-3"/>
                  <c:y val="6.613800623710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Лист3!$A$115:$A$118</c:f>
              <c:strCache>
                <c:ptCount val="4"/>
                <c:pt idx="0">
                  <c:v>один</c:v>
                </c:pt>
                <c:pt idx="1">
                  <c:v>со взрослыми</c:v>
                </c:pt>
                <c:pt idx="2">
                  <c:v>со сверстниками</c:v>
                </c:pt>
                <c:pt idx="3">
                  <c:v>иное</c:v>
                </c:pt>
              </c:strCache>
            </c:strRef>
          </c:cat>
          <c:val>
            <c:numRef>
              <c:f>Лист3!$B$115:$B$118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Лист3!$C$114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613800623710909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3904344075021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87458744876242E-3"/>
                  <c:y val="8.818400831614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Лист3!$A$115:$A$118</c:f>
              <c:strCache>
                <c:ptCount val="4"/>
                <c:pt idx="0">
                  <c:v>один</c:v>
                </c:pt>
                <c:pt idx="1">
                  <c:v>со взрослыми</c:v>
                </c:pt>
                <c:pt idx="2">
                  <c:v>со сверстниками</c:v>
                </c:pt>
                <c:pt idx="3">
                  <c:v>иное</c:v>
                </c:pt>
              </c:strCache>
            </c:strRef>
          </c:cat>
          <c:val>
            <c:numRef>
              <c:f>Лист3!$C$115:$C$118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Лист3!$D$114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7462486248292078E-3"/>
                  <c:y val="8.450967463630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083534095646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818400831614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Лист3!$A$115:$A$118</c:f>
              <c:strCache>
                <c:ptCount val="4"/>
                <c:pt idx="0">
                  <c:v>один</c:v>
                </c:pt>
                <c:pt idx="1">
                  <c:v>со взрослыми</c:v>
                </c:pt>
                <c:pt idx="2">
                  <c:v>со сверстниками</c:v>
                </c:pt>
                <c:pt idx="3">
                  <c:v>иное</c:v>
                </c:pt>
              </c:strCache>
            </c:strRef>
          </c:cat>
          <c:val>
            <c:numRef>
              <c:f>Лист3!$D$115:$D$118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60704"/>
        <c:axId val="2762240"/>
        <c:axId val="0"/>
      </c:bar3DChart>
      <c:catAx>
        <c:axId val="276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762240"/>
        <c:crosses val="autoZero"/>
        <c:auto val="1"/>
        <c:lblAlgn val="ctr"/>
        <c:lblOffset val="100"/>
        <c:noMultiLvlLbl val="0"/>
      </c:catAx>
      <c:valAx>
        <c:axId val="276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0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80" baseline="0" dirty="0"/>
              <a:t>Виновник ДТП</a:t>
            </a:r>
          </a:p>
        </c:rich>
      </c:tx>
      <c:layout/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64E-2"/>
          <c:y val="0.19319444444444445"/>
          <c:w val="0.93888888888888888"/>
          <c:h val="0.4857494896471274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Lbls>
            <c:dLbl>
              <c:idx val="1"/>
              <c:layout>
                <c:manualLayout>
                  <c:x val="-9.1325896762904632E-2"/>
                  <c:y val="-9.9329250510352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08158355205589E-2"/>
                  <c:y val="-0.182794911052785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3016622922134733E-2"/>
                  <c:y val="6.65135608048993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Лист3!$A$191:$A$195</c:f>
              <c:strCache>
                <c:ptCount val="5"/>
                <c:pt idx="0">
                  <c:v>ребенок</c:v>
                </c:pt>
                <c:pt idx="1">
                  <c:v>взрослый пешеход</c:v>
                </c:pt>
                <c:pt idx="2">
                  <c:v>водители л/а</c:v>
                </c:pt>
                <c:pt idx="3">
                  <c:v>водители общ. транспорта</c:v>
                </c:pt>
                <c:pt idx="4">
                  <c:v>водители г/а</c:v>
                </c:pt>
              </c:strCache>
            </c:strRef>
          </c:cat>
          <c:val>
            <c:numRef>
              <c:f>Лист3!$B$191:$B$195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1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07C0-0974-4E96-BE9E-C4B96D915C0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8B9F-4B08-4505-96C1-86D6FF74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8B9F-4B08-4505-96C1-86D6FF7437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2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8B9F-4B08-4505-96C1-86D6FF7437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3FC4-2598-460E-AD36-6735ED14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6361-7072-4AF8-A8A7-6842F681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C0F-EB19-446C-9139-E12BA43F9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52CE-3073-4AA5-BCC6-829C2E11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7092-8B07-4292-9205-4BBBA3E5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448B-90A7-45DB-A913-7BF729AE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5AEC-C404-4F1C-97D2-19FA0AE2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1EF3-19C1-4B5A-AC32-E17E1B38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341B-21AD-43A5-9E03-FBEE9600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1496-5EDF-4868-91FC-DEB94BF6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6FF9-73F7-49D9-8A2B-84728337C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59C3-5B73-48BE-828E-CE6D1F4C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59B48D3-B71B-4CE3-921B-837B77EB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3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4.wmf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2.gi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135937" cy="576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Ситуация по детскому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дорожно-транспортному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травматизму  на территории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Ангарского муниципального образования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2014 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год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372200" y="6092505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3075" name="Picture 3" descr="D:\МОИ ДОКУМЕНТЫ\Мои документы разное\Мои рисунки\ЮИД\к шопу конструктор по ПДД\Конструктор\Дорожная разметка\Дорожная разметка (плакаты)\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01" y="4889825"/>
            <a:ext cx="9361040" cy="20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1" name="AutoShape 17"/>
          <p:cNvSpPr>
            <a:spLocks noChangeArrowheads="1"/>
          </p:cNvSpPr>
          <p:nvPr/>
        </p:nvSpPr>
        <p:spPr bwMode="auto">
          <a:xfrm>
            <a:off x="0" y="692150"/>
            <a:ext cx="9144000" cy="43210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755650" y="188913"/>
            <a:ext cx="78486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совершения ДТП</a:t>
            </a: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250825" y="119675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Перекресток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–5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50825" y="17015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Пешеходный переход вне перекрестка –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3" name="AutoShape 9"/>
          <p:cNvSpPr>
            <a:spLocks noChangeArrowheads="1"/>
          </p:cNvSpPr>
          <p:nvPr/>
        </p:nvSpPr>
        <p:spPr bwMode="auto">
          <a:xfrm>
            <a:off x="250825" y="2204814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Проезжая часть вне перекрестка и пешеходного перехода –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250825" y="27096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Остановка общественного транспорта - 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250825" y="32128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 вне населенного пункта -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250825" y="371770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Сельский населенный пункт-1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7" name="AutoShape 13"/>
          <p:cNvSpPr>
            <a:spLocks noChangeArrowheads="1"/>
          </p:cNvSpPr>
          <p:nvPr/>
        </p:nvSpPr>
        <p:spPr bwMode="auto">
          <a:xfrm>
            <a:off x="250825" y="42209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Внутриквартальная зона, двор дома - 2</a:t>
            </a:r>
          </a:p>
          <a:p>
            <a:pPr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300" name="Picture 4" descr="TN0009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0669" y="4621422"/>
            <a:ext cx="2041883" cy="12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 descr="ag_photograph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52536" y="4445775"/>
            <a:ext cx="1224658" cy="15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6656" y="6234837"/>
            <a:ext cx="1016409" cy="7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ОИ ДОКУМЕНТЫ\Мои документы разное\Мои рисунки\ЮИД\к шопу конструктор по ПДД\Конструктор\Транспорт\груз и спец\грузовик_к_н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50" y="5300376"/>
            <a:ext cx="1188194" cy="15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3" name="AutoShape 55"/>
          <p:cNvSpPr>
            <a:spLocks noChangeArrowheads="1"/>
          </p:cNvSpPr>
          <p:nvPr/>
        </p:nvSpPr>
        <p:spPr bwMode="auto">
          <a:xfrm>
            <a:off x="179388" y="1196975"/>
            <a:ext cx="8712200" cy="3375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684213" y="188913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 по вине детей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</p:txBody>
      </p:sp>
      <p:sp>
        <p:nvSpPr>
          <p:cNvPr id="191537" name="AutoShape 49"/>
          <p:cNvSpPr>
            <a:spLocks noChangeArrowheads="1"/>
          </p:cNvSpPr>
          <p:nvPr/>
        </p:nvSpPr>
        <p:spPr bwMode="auto">
          <a:xfrm>
            <a:off x="683568" y="1124744"/>
            <a:ext cx="784860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выполнение ПДД пешеходами:</a:t>
            </a:r>
          </a:p>
          <a:p>
            <a:pPr marL="342900" indent="-342900">
              <a:defRPr/>
            </a:pPr>
            <a:endParaRPr lang="ru-RU" sz="3200" dirty="0"/>
          </a:p>
        </p:txBody>
      </p:sp>
      <p:sp>
        <p:nvSpPr>
          <p:cNvPr id="13318" name="AutoShape 50"/>
          <p:cNvSpPr>
            <a:spLocks noChangeArrowheads="1"/>
          </p:cNvSpPr>
          <p:nvPr/>
        </p:nvSpPr>
        <p:spPr bwMode="auto">
          <a:xfrm>
            <a:off x="431831" y="2054950"/>
            <a:ext cx="85328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Переход через проезжую часть в неустановленном месте-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FF3300"/>
                </a:solidFill>
              </a:rPr>
              <a:t>3;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3319" name="AutoShape 51"/>
          <p:cNvSpPr>
            <a:spLocks noChangeArrowheads="1"/>
          </p:cNvSpPr>
          <p:nvPr/>
        </p:nvSpPr>
        <p:spPr bwMode="auto">
          <a:xfrm>
            <a:off x="431831" y="2847038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Неожиданный выход </a:t>
            </a:r>
            <a:r>
              <a:rPr lang="ru-RU" sz="2000" b="1" dirty="0" smtClean="0">
                <a:solidFill>
                  <a:schemeClr val="bg2"/>
                </a:solidFill>
              </a:rPr>
              <a:t>на проезжую часть–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91540" name="AutoShape 52"/>
          <p:cNvSpPr>
            <a:spLocks noChangeArrowheads="1"/>
          </p:cNvSpPr>
          <p:nvPr/>
        </p:nvSpPr>
        <p:spPr bwMode="auto">
          <a:xfrm>
            <a:off x="431831" y="3567118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Неподчинение сигналам светофора</a:t>
            </a:r>
            <a:r>
              <a:rPr lang="ru-RU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50" y="5955722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2" name="Picture 12" descr="TN002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3803"/>
            <a:ext cx="3635896" cy="16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3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030" y="5259387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документы разное\Мои рисунки\ЮИД\к шопу конструктор по ПДД\Конструктор\Светофор\стол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0169" y="3494738"/>
            <a:ext cx="270411" cy="13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Мои документы разное\Мои рисунки\ЮИД\к шопу конструктор по ПДД\Конструктор\Светофор\Правый ракурс\Нам-К-прав-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69" y="3377762"/>
            <a:ext cx="426387" cy="7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Мои документы разное\Мои рисунки\ЮИД\к шопу конструктор по ПДД\Конструктор\Люди\Девочка Мальчик\Девочка-Бежит-(налево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80" y="5655468"/>
            <a:ext cx="851097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Мои документы разное\Мои рисунки\ЮИД\к шопу конструктор по ПДД\Конструктор\Транспорт\груз и спец\пожарная_налев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3553"/>
            <a:ext cx="2822224" cy="21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6779" y="4893425"/>
            <a:ext cx="1460127" cy="10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179388" y="6669088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2052" name="Picture 4" descr="D:\МОИ ДОКУМЕНТЫ\Мои документы разное\Мои рисунки\ЮИД\к шопу конструктор по ПДД\Конструктор\Перекрестки_дороги\2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" y="2681341"/>
            <a:ext cx="9154765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611188" y="4149080"/>
            <a:ext cx="7921625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1052513"/>
            <a:ext cx="7993062" cy="15123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pic>
        <p:nvPicPr>
          <p:cNvPr id="17413" name="Picture 4" descr="AMERI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053" y="6200096"/>
            <a:ext cx="893176" cy="5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TR0017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0222" y="5608757"/>
            <a:ext cx="1438553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TN0021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685424"/>
            <a:ext cx="2310934" cy="102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71414"/>
            <a:ext cx="86407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Невыполнение ПДД велосипедистами: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50825" y="1139217"/>
            <a:ext cx="8066088" cy="6694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Неподчинение сигналам светофора, требованиям дорожных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chemeClr val="bg2"/>
                </a:solidFill>
              </a:rPr>
              <a:t> знаков и разметки-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51520" y="1891189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Несоблюдение правил маневрирования-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395288" y="4221088"/>
            <a:ext cx="8064500" cy="5789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Иное-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468313" y="3140968"/>
            <a:ext cx="84963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Невыполнение ПДД мотоциклами,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водителями мопедов и автомобилей: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23" name="Picture 2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672452"/>
            <a:ext cx="1000132" cy="7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Мои документы разное\Мои рисунки\ЮИД\к шопу конструктор по ПДД\Конструктор\Транспорт\мото_вело\Мальчик-и-девочка_на_вел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19" y="5578295"/>
            <a:ext cx="1178681" cy="11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3897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3" name="AutoShape 55"/>
          <p:cNvSpPr>
            <a:spLocks noChangeArrowheads="1"/>
          </p:cNvSpPr>
          <p:nvPr/>
        </p:nvSpPr>
        <p:spPr bwMode="auto">
          <a:xfrm>
            <a:off x="179388" y="1350119"/>
            <a:ext cx="8712200" cy="29429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684213" y="188913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 по вине </a:t>
            </a: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взрослых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пешеходов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2375718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50" y="5857875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4" name="Picture 63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55332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994459"/>
            <a:ext cx="1604143" cy="12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428596" y="1641340"/>
            <a:ext cx="8532813" cy="12836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Невыполнение ПДД взрослыми, в сопровождении которых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идёт ребенок - </a:t>
            </a:r>
            <a:r>
              <a:rPr lang="ru-RU" sz="2000" b="1" dirty="0" smtClean="0">
                <a:solidFill>
                  <a:srgbClr val="FF3300"/>
                </a:solidFill>
              </a:rPr>
              <a:t>1;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17" name="Picture 10" descr="PE0227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282184"/>
            <a:ext cx="1444759" cy="18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МОИ ДОКУМЕНТЫ\Мои документы разное\Мои рисунки\ЮИД\к шопу конструктор по ПДД\Конструктор\Транспорт\пассажирский транспорт\маршрутка-напра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188"/>
            <a:ext cx="3140497" cy="23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214313" y="981298"/>
            <a:ext cx="8712200" cy="47527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714375" y="0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совершенные по вине </a:t>
            </a:r>
            <a:endParaRPr lang="ru-RU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водителей транспортных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 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</p:txBody>
      </p:sp>
      <p:sp>
        <p:nvSpPr>
          <p:cNvPr id="16392" name="AutoShape 49"/>
          <p:cNvSpPr>
            <a:spLocks noChangeArrowheads="1"/>
          </p:cNvSpPr>
          <p:nvPr/>
        </p:nvSpPr>
        <p:spPr bwMode="auto">
          <a:xfrm>
            <a:off x="214312" y="1052736"/>
            <a:ext cx="8569325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Нарушение правил проезда пешеходного перехода  – </a:t>
            </a:r>
            <a:r>
              <a:rPr lang="ru-RU" sz="2000" b="1" dirty="0" smtClean="0">
                <a:solidFill>
                  <a:srgbClr val="FF3300"/>
                </a:solidFill>
              </a:rPr>
              <a:t>7;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4" name="AutoShape 54"/>
          <p:cNvSpPr>
            <a:spLocks noChangeArrowheads="1"/>
          </p:cNvSpPr>
          <p:nvPr/>
        </p:nvSpPr>
        <p:spPr bwMode="auto">
          <a:xfrm>
            <a:off x="214313" y="1655588"/>
            <a:ext cx="8569325" cy="5492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Нарушение </a:t>
            </a:r>
            <a:r>
              <a:rPr lang="ru-RU" sz="2000" b="1" dirty="0">
                <a:solidFill>
                  <a:schemeClr val="bg2"/>
                </a:solidFill>
              </a:rPr>
              <a:t>правил проезда перекрестков  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5" name="AutoShape 55"/>
          <p:cNvSpPr>
            <a:spLocks noChangeArrowheads="1"/>
          </p:cNvSpPr>
          <p:nvPr/>
        </p:nvSpPr>
        <p:spPr bwMode="auto">
          <a:xfrm>
            <a:off x="214313" y="2960018"/>
            <a:ext cx="8569325" cy="6850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Недооценка дорожной ситуации при движении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во внутриквартальных зонах, дворах   </a:t>
            </a:r>
            <a:r>
              <a:rPr lang="ru-RU" sz="2000" b="1" dirty="0">
                <a:solidFill>
                  <a:schemeClr val="bg2"/>
                </a:solidFill>
              </a:rPr>
              <a:t>– </a:t>
            </a:r>
            <a:r>
              <a:rPr lang="ru-RU" sz="2000" b="1" dirty="0" smtClean="0">
                <a:solidFill>
                  <a:srgbClr val="FF3300"/>
                </a:solidFill>
              </a:rPr>
              <a:t>1;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6" name="AutoShape 56"/>
          <p:cNvSpPr>
            <a:spLocks noChangeArrowheads="1"/>
          </p:cNvSpPr>
          <p:nvPr/>
        </p:nvSpPr>
        <p:spPr bwMode="auto">
          <a:xfrm>
            <a:off x="214313" y="2215695"/>
            <a:ext cx="8569325" cy="7092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Неподчинение сигналам светофора, требованиям дорожных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 знаков и </a:t>
            </a:r>
            <a:r>
              <a:rPr lang="ru-RU" sz="2000" b="1" dirty="0" smtClean="0">
                <a:solidFill>
                  <a:schemeClr val="bg2"/>
                </a:solidFill>
              </a:rPr>
              <a:t>разметки-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8" name="Rectangle 60"/>
          <p:cNvSpPr>
            <a:spLocks noChangeArrowheads="1"/>
          </p:cNvSpPr>
          <p:nvPr/>
        </p:nvSpPr>
        <p:spPr bwMode="auto">
          <a:xfrm rot="5400000">
            <a:off x="4140200" y="6237288"/>
            <a:ext cx="115887" cy="1125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61"/>
          <p:cNvSpPr>
            <a:spLocks noChangeArrowheads="1"/>
          </p:cNvSpPr>
          <p:nvPr/>
        </p:nvSpPr>
        <p:spPr bwMode="auto">
          <a:xfrm rot="5400000">
            <a:off x="4284663" y="61642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62"/>
          <p:cNvSpPr>
            <a:spLocks noChangeArrowheads="1"/>
          </p:cNvSpPr>
          <p:nvPr/>
        </p:nvSpPr>
        <p:spPr bwMode="auto">
          <a:xfrm rot="5400000">
            <a:off x="4284663" y="59483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2" name="Picture 64" descr="TR001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988050"/>
            <a:ext cx="11525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65" descr="PE004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5804693"/>
            <a:ext cx="11207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63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763" y="5734050"/>
            <a:ext cx="701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59" descr="TN0021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880100"/>
            <a:ext cx="21955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7"/>
          <p:cNvSpPr>
            <a:spLocks noChangeArrowheads="1"/>
          </p:cNvSpPr>
          <p:nvPr/>
        </p:nvSpPr>
        <p:spPr bwMode="auto">
          <a:xfrm>
            <a:off x="199881" y="4149080"/>
            <a:ext cx="8569325" cy="5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Превышение скорости 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9" name="AutoShape 57"/>
          <p:cNvSpPr>
            <a:spLocks noChangeArrowheads="1"/>
          </p:cNvSpPr>
          <p:nvPr/>
        </p:nvSpPr>
        <p:spPr bwMode="auto">
          <a:xfrm>
            <a:off x="219220" y="3645024"/>
            <a:ext cx="8569325" cy="4856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Несоблюдение правил маневрирования – </a:t>
            </a:r>
            <a:r>
              <a:rPr lang="ru-RU" sz="2000" b="1" dirty="0" smtClean="0">
                <a:solidFill>
                  <a:srgbClr val="FF3300"/>
                </a:solidFill>
              </a:rPr>
              <a:t>1;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0" name="AutoShape 57"/>
          <p:cNvSpPr>
            <a:spLocks noChangeArrowheads="1"/>
          </p:cNvSpPr>
          <p:nvPr/>
        </p:nvSpPr>
        <p:spPr bwMode="auto">
          <a:xfrm>
            <a:off x="234336" y="5228630"/>
            <a:ext cx="8569325" cy="3606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Иное – </a:t>
            </a:r>
            <a:r>
              <a:rPr lang="ru-RU" sz="2000" b="1" dirty="0" smtClean="0">
                <a:solidFill>
                  <a:srgbClr val="FF3300"/>
                </a:solidFill>
              </a:rPr>
              <a:t>1;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3" name="AutoShape 57"/>
          <p:cNvSpPr>
            <a:spLocks noChangeArrowheads="1"/>
          </p:cNvSpPr>
          <p:nvPr/>
        </p:nvSpPr>
        <p:spPr bwMode="auto">
          <a:xfrm>
            <a:off x="219220" y="4688855"/>
            <a:ext cx="8569325" cy="5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Управление в состоянии алкогольного или наркотического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опьянения 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611188" y="4739406"/>
            <a:ext cx="7921625" cy="12818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908720"/>
            <a:ext cx="7993062" cy="26642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pic>
        <p:nvPicPr>
          <p:cNvPr id="17413" name="Picture 4" descr="AMERI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429396"/>
            <a:ext cx="743811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TR0017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748" y="6197389"/>
            <a:ext cx="1000132" cy="6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TN002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176164"/>
            <a:ext cx="1597285" cy="7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71415"/>
            <a:ext cx="8640763" cy="7652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способствующие ДТП: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40642" y="948997"/>
            <a:ext cx="8066088" cy="503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Не умение предвидеть развитие дорожной ситуации-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40642" y="1484784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Переоценка своих возможностей-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357188" y="4808562"/>
            <a:ext cx="8064500" cy="5789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Нарушение правил перевозки детей в салоне ТС-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468313" y="3731294"/>
            <a:ext cx="84963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отягчающие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</a:t>
            </a: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ДТП:</a:t>
            </a: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357188" y="5387478"/>
            <a:ext cx="8064500" cy="5120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Оставление места ДТП-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17423" name="Picture 2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021288"/>
            <a:ext cx="1000132" cy="7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40642" y="1988840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Невнимательность -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51520" y="2465423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Неправильные действия по указанию родителей, взрослых -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80529" y="2997836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Недостатки в организации движения -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37312"/>
            <a:ext cx="488226" cy="6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395288" y="260350"/>
            <a:ext cx="8496300" cy="9364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FF3300"/>
                </a:solidFill>
              </a:rPr>
              <a:t>Улицы, на которых были совершены  </a:t>
            </a:r>
          </a:p>
          <a:p>
            <a:pPr algn="ctr"/>
            <a:r>
              <a:rPr lang="ru-RU" sz="2800" dirty="0">
                <a:solidFill>
                  <a:srgbClr val="FF3300"/>
                </a:solidFill>
              </a:rPr>
              <a:t>ДТП с участием детей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1071538" y="1196752"/>
            <a:ext cx="7143800" cy="56612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dirty="0">
              <a:solidFill>
                <a:schemeClr val="bg2"/>
              </a:solidFill>
            </a:endParaRPr>
          </a:p>
          <a:p>
            <a:endParaRPr lang="ru-RU" sz="2300" dirty="0" smtClean="0">
              <a:solidFill>
                <a:schemeClr val="bg2"/>
              </a:solidFill>
            </a:endParaRPr>
          </a:p>
          <a:p>
            <a:endParaRPr lang="ru-RU" sz="2300" dirty="0">
              <a:solidFill>
                <a:schemeClr val="bg2"/>
              </a:solidFill>
            </a:endParaRPr>
          </a:p>
          <a:p>
            <a:endParaRPr lang="ru-RU" sz="23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</a:t>
            </a:r>
            <a:r>
              <a:rPr lang="ru-RU" sz="1600" dirty="0">
                <a:solidFill>
                  <a:schemeClr val="bg2"/>
                </a:solidFill>
              </a:rPr>
              <a:t>. Коминтерна – </a:t>
            </a:r>
            <a:r>
              <a:rPr lang="ru-RU" sz="1600" dirty="0" smtClean="0">
                <a:solidFill>
                  <a:srgbClr val="FF0000"/>
                </a:solidFill>
              </a:rPr>
              <a:t>2</a:t>
            </a: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</a:t>
            </a:r>
            <a:r>
              <a:rPr lang="ru-RU" sz="1600" dirty="0">
                <a:solidFill>
                  <a:schemeClr val="bg2"/>
                </a:solidFill>
              </a:rPr>
              <a:t>. </a:t>
            </a:r>
            <a:r>
              <a:rPr lang="ru-RU" sz="1600" dirty="0" smtClean="0">
                <a:solidFill>
                  <a:schemeClr val="bg2"/>
                </a:solidFill>
              </a:rPr>
              <a:t>К. Маркса </a:t>
            </a:r>
            <a:r>
              <a:rPr lang="ru-RU" sz="1600" dirty="0">
                <a:solidFill>
                  <a:schemeClr val="bg2"/>
                </a:solidFill>
              </a:rPr>
              <a:t>- </a:t>
            </a:r>
            <a:r>
              <a:rPr lang="ru-RU" sz="1600" dirty="0" smtClean="0">
                <a:solidFill>
                  <a:srgbClr val="FF0000"/>
                </a:solidFill>
              </a:rPr>
              <a:t>3</a:t>
            </a:r>
            <a:endParaRPr lang="ru-RU" sz="1600" dirty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</a:t>
            </a:r>
            <a:r>
              <a:rPr lang="ru-RU" sz="1600" dirty="0">
                <a:solidFill>
                  <a:schemeClr val="bg2"/>
                </a:solidFill>
              </a:rPr>
              <a:t>. </a:t>
            </a:r>
            <a:r>
              <a:rPr lang="ru-RU" sz="1600" dirty="0" smtClean="0">
                <a:solidFill>
                  <a:schemeClr val="bg2"/>
                </a:solidFill>
              </a:rPr>
              <a:t>Горького – </a:t>
            </a:r>
            <a:r>
              <a:rPr lang="ru-RU" sz="1600" dirty="0" smtClean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2"/>
                </a:solidFill>
              </a:rPr>
              <a:t>ул. Космонавтов </a:t>
            </a: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Ленинградский проспект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Ангарский  проспект</a:t>
            </a: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Автодорога  М 53 – (старое направление ст. </a:t>
            </a:r>
            <a:r>
              <a:rPr lang="ru-RU" sz="1600" dirty="0" err="1" smtClean="0">
                <a:solidFill>
                  <a:schemeClr val="bg2"/>
                </a:solidFill>
              </a:rPr>
              <a:t>Суховская</a:t>
            </a:r>
            <a:r>
              <a:rPr lang="ru-RU" sz="1600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</a:t>
            </a:r>
            <a:r>
              <a:rPr lang="ru-RU" sz="1600" dirty="0" err="1" smtClean="0">
                <a:solidFill>
                  <a:schemeClr val="bg2"/>
                </a:solidFill>
              </a:rPr>
              <a:t>Файзулина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40 лет Победы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Полярников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Энгельса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Московская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Енисейская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Оранжерейная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территория Ангарской автостанции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Внутриквартальная зона 29 микрорайона дом 26 - </a:t>
            </a:r>
            <a:r>
              <a:rPr lang="ru-RU" sz="1600" dirty="0" smtClean="0">
                <a:solidFill>
                  <a:srgbClr val="FF0000"/>
                </a:solidFill>
              </a:rPr>
              <a:t>2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ул. Жилая </a:t>
            </a: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автодорога Ангарск – </a:t>
            </a:r>
            <a:r>
              <a:rPr lang="ru-RU" sz="1600" dirty="0" err="1" smtClean="0">
                <a:solidFill>
                  <a:schemeClr val="bg2"/>
                </a:solidFill>
              </a:rPr>
              <a:t>Савватеевка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</a:rPr>
              <a:t>Автодорога «Байкал» - </a:t>
            </a:r>
            <a:r>
              <a:rPr lang="ru-RU" sz="1600" dirty="0" smtClean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п. Мегет  садоводство «Ударник»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п. Мегет, ул. Калинина </a:t>
            </a:r>
          </a:p>
          <a:p>
            <a:pPr>
              <a:buFontTx/>
              <a:buChar char="•"/>
            </a:pPr>
            <a:endParaRPr lang="ru-RU" sz="2300" dirty="0" smtClean="0">
              <a:solidFill>
                <a:schemeClr val="bg2"/>
              </a:solidFill>
            </a:endParaRPr>
          </a:p>
          <a:p>
            <a:endParaRPr lang="ru-RU" sz="2400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endParaRPr lang="ru-RU" sz="2400" dirty="0">
              <a:solidFill>
                <a:schemeClr val="bg2"/>
              </a:solidFill>
            </a:endParaRP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8437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991679"/>
            <a:ext cx="949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525" y="591389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Бане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19250" y="333375"/>
            <a:ext cx="734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Не отнимайте у детей будущее!</a:t>
            </a:r>
          </a:p>
          <a:p>
            <a:r>
              <a:rPr lang="ru-RU" sz="2400" b="1">
                <a:solidFill>
                  <a:schemeClr val="bg2"/>
                </a:solidFill>
              </a:rPr>
              <a:t> Соблюдайте правила дорожного движения!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/>
          <p:cNvSpPr>
            <a:spLocks noChangeArrowheads="1"/>
          </p:cNvSpPr>
          <p:nvPr/>
        </p:nvSpPr>
        <p:spPr bwMode="auto">
          <a:xfrm>
            <a:off x="323850" y="188913"/>
            <a:ext cx="741680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971550" y="2924175"/>
            <a:ext cx="6769100" cy="3644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AutoShape 11"/>
          <p:cNvSpPr>
            <a:spLocks noChangeArrowheads="1"/>
          </p:cNvSpPr>
          <p:nvPr/>
        </p:nvSpPr>
        <p:spPr bwMode="auto">
          <a:xfrm>
            <a:off x="250825" y="1125538"/>
            <a:ext cx="8678863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715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Печальная статистика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7993063" cy="19446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 smtClean="0"/>
              <a:t>За 12 месяцев 2014 на территории, обслуживаемой ОГИБДД  УМВД России по г. Ангарску совершено </a:t>
            </a:r>
            <a:r>
              <a:rPr lang="ru-RU" sz="2400" b="1" dirty="0" smtClean="0">
                <a:solidFill>
                  <a:srgbClr val="FF3300"/>
                </a:solidFill>
              </a:rPr>
              <a:t>27 ДПТ с участием детей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3300"/>
                </a:solidFill>
              </a:rPr>
              <a:t>27 детей</a:t>
            </a:r>
            <a:r>
              <a:rPr lang="ru-RU" sz="2400" b="1" dirty="0" smtClean="0"/>
              <a:t> – получили травмы</a:t>
            </a:r>
            <a:endParaRPr lang="ru-RU" sz="2400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830973"/>
              </p:ext>
            </p:extLst>
          </p:nvPr>
        </p:nvGraphicFramePr>
        <p:xfrm>
          <a:off x="1331640" y="3068960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0583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7"/>
          <p:cNvSpPr>
            <a:spLocks noChangeArrowheads="1"/>
          </p:cNvSpPr>
          <p:nvPr/>
        </p:nvSpPr>
        <p:spPr bwMode="auto">
          <a:xfrm>
            <a:off x="0" y="1844824"/>
            <a:ext cx="9144000" cy="5013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15"/>
          <p:cNvSpPr>
            <a:spLocks noChangeArrowheads="1"/>
          </p:cNvSpPr>
          <p:nvPr/>
        </p:nvSpPr>
        <p:spPr bwMode="auto">
          <a:xfrm>
            <a:off x="611188" y="188913"/>
            <a:ext cx="78486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Распределение несчастных случаев по месяцам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59305"/>
              </p:ext>
            </p:extLst>
          </p:nvPr>
        </p:nvGraphicFramePr>
        <p:xfrm>
          <a:off x="251520" y="2057400"/>
          <a:ext cx="864096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24"/>
          <p:cNvSpPr>
            <a:spLocks noChangeArrowheads="1"/>
          </p:cNvSpPr>
          <p:nvPr/>
        </p:nvSpPr>
        <p:spPr bwMode="auto">
          <a:xfrm>
            <a:off x="2664619" y="4481513"/>
            <a:ext cx="4248150" cy="23764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23"/>
          <p:cNvSpPr>
            <a:spLocks noChangeArrowheads="1"/>
          </p:cNvSpPr>
          <p:nvPr/>
        </p:nvSpPr>
        <p:spPr bwMode="auto">
          <a:xfrm>
            <a:off x="4625182" y="763587"/>
            <a:ext cx="4500562" cy="3097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22"/>
          <p:cNvSpPr>
            <a:spLocks noChangeArrowheads="1"/>
          </p:cNvSpPr>
          <p:nvPr/>
        </p:nvSpPr>
        <p:spPr bwMode="auto">
          <a:xfrm>
            <a:off x="0" y="692150"/>
            <a:ext cx="4500563" cy="31686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148263" y="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18"/>
          <p:cNvSpPr>
            <a:spLocks noChangeArrowheads="1"/>
          </p:cNvSpPr>
          <p:nvPr/>
        </p:nvSpPr>
        <p:spPr bwMode="auto">
          <a:xfrm>
            <a:off x="2916238" y="3933825"/>
            <a:ext cx="3744912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395288" y="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208963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 smtClean="0">
                <a:solidFill>
                  <a:srgbClr val="FF33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3300"/>
                </a:solidFill>
              </a:rPr>
              <a:t>        </a:t>
            </a:r>
            <a:r>
              <a:rPr lang="ru-RU" sz="2000" b="1" dirty="0" smtClean="0">
                <a:solidFill>
                  <a:srgbClr val="FF3300"/>
                </a:solidFill>
              </a:rPr>
              <a:t>Время совершения ДТП                                     </a:t>
            </a:r>
            <a:r>
              <a:rPr lang="ru-RU" sz="2000" b="1" dirty="0" smtClean="0">
                <a:solidFill>
                  <a:srgbClr val="FF3399"/>
                </a:solidFill>
              </a:rPr>
              <a:t>Возраст</a:t>
            </a:r>
            <a:endParaRPr lang="ru-RU" sz="2000" b="1" dirty="0" smtClean="0">
              <a:solidFill>
                <a:srgbClr val="FF3300"/>
              </a:solidFill>
            </a:endParaRPr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4005263"/>
            <a:ext cx="4038600" cy="363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Пол</a:t>
            </a:r>
          </a:p>
        </p:txBody>
      </p:sp>
      <p:graphicFrame>
        <p:nvGraphicFramePr>
          <p:cNvPr id="1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21114"/>
              </p:ext>
            </p:extLst>
          </p:nvPr>
        </p:nvGraphicFramePr>
        <p:xfrm>
          <a:off x="0" y="908720"/>
          <a:ext cx="4572000" cy="264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732005"/>
              </p:ext>
            </p:extLst>
          </p:nvPr>
        </p:nvGraphicFramePr>
        <p:xfrm>
          <a:off x="2862957" y="4554554"/>
          <a:ext cx="3851473" cy="231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2602"/>
              </p:ext>
            </p:extLst>
          </p:nvPr>
        </p:nvGraphicFramePr>
        <p:xfrm>
          <a:off x="4589463" y="904875"/>
          <a:ext cx="45720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99566"/>
              </p:ext>
            </p:extLst>
          </p:nvPr>
        </p:nvGraphicFramePr>
        <p:xfrm>
          <a:off x="-180528" y="816372"/>
          <a:ext cx="4681091" cy="292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7380312" y="6419064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4099" name="Picture 10" descr="D:\Мои документы\Мои документы разное\Татьяна Я\Безопасное колесо\0047-056-Dvizhenie-avtomobilj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21278"/>
            <a:ext cx="785818" cy="1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16"/>
          <p:cNvSpPr>
            <a:spLocks noChangeArrowheads="1"/>
          </p:cNvSpPr>
          <p:nvPr/>
        </p:nvSpPr>
        <p:spPr bwMode="auto">
          <a:xfrm>
            <a:off x="717576" y="2695578"/>
            <a:ext cx="719931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15"/>
          <p:cNvSpPr>
            <a:spLocks noChangeArrowheads="1"/>
          </p:cNvSpPr>
          <p:nvPr/>
        </p:nvSpPr>
        <p:spPr bwMode="auto">
          <a:xfrm>
            <a:off x="717576" y="2119316"/>
            <a:ext cx="719931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3"/>
          <p:cNvSpPr>
            <a:spLocks noChangeArrowheads="1"/>
          </p:cNvSpPr>
          <p:nvPr/>
        </p:nvSpPr>
        <p:spPr bwMode="auto">
          <a:xfrm>
            <a:off x="717576" y="1543053"/>
            <a:ext cx="719931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539750" y="188913"/>
            <a:ext cx="784860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 кем находился ребенок во время ДТП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44551" y="1543053"/>
            <a:ext cx="7570787" cy="2386013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один – </a:t>
            </a:r>
            <a:r>
              <a:rPr lang="en-US" sz="2800" b="1" dirty="0" smtClean="0">
                <a:solidFill>
                  <a:srgbClr val="FF3300"/>
                </a:solidFill>
              </a:rPr>
              <a:t>1</a:t>
            </a:r>
            <a:r>
              <a:rPr lang="ru-RU" sz="2800" b="1" dirty="0" smtClean="0">
                <a:solidFill>
                  <a:srgbClr val="FF3300"/>
                </a:solidFill>
              </a:rPr>
              <a:t>1;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со взрослыми членами семьи – 9;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FF33"/>
                </a:solidFill>
              </a:rPr>
              <a:t>со сверстниками – 7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4106" name="Picture 11" descr="AMERI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9142" y="4929198"/>
            <a:ext cx="2040378" cy="15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4644008" y="3815317"/>
            <a:ext cx="4248150" cy="294729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431571"/>
              </p:ext>
            </p:extLst>
          </p:nvPr>
        </p:nvGraphicFramePr>
        <p:xfrm>
          <a:off x="4856719" y="4000810"/>
          <a:ext cx="3822728" cy="257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7"/>
          <p:cNvSpPr>
            <a:spLocks noChangeArrowheads="1"/>
          </p:cNvSpPr>
          <p:nvPr/>
        </p:nvSpPr>
        <p:spPr bwMode="auto">
          <a:xfrm>
            <a:off x="755650" y="5516563"/>
            <a:ext cx="7993063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>
            <a:off x="971550" y="5589588"/>
            <a:ext cx="14398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23"/>
          <p:cNvSpPr>
            <a:spLocks noChangeArrowheads="1"/>
          </p:cNvSpPr>
          <p:nvPr/>
        </p:nvSpPr>
        <p:spPr bwMode="auto">
          <a:xfrm>
            <a:off x="7019925" y="5589588"/>
            <a:ext cx="14398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19"/>
          <p:cNvSpPr>
            <a:spLocks noChangeArrowheads="1"/>
          </p:cNvSpPr>
          <p:nvPr/>
        </p:nvSpPr>
        <p:spPr bwMode="auto">
          <a:xfrm>
            <a:off x="3995738" y="5589588"/>
            <a:ext cx="14398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18"/>
          <p:cNvSpPr>
            <a:spLocks noChangeArrowheads="1"/>
          </p:cNvSpPr>
          <p:nvPr/>
        </p:nvSpPr>
        <p:spPr bwMode="auto">
          <a:xfrm>
            <a:off x="2484438" y="5589588"/>
            <a:ext cx="14398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2"/>
          <p:cNvSpPr>
            <a:spLocks noChangeArrowheads="1"/>
          </p:cNvSpPr>
          <p:nvPr/>
        </p:nvSpPr>
        <p:spPr bwMode="auto">
          <a:xfrm>
            <a:off x="971550" y="1628775"/>
            <a:ext cx="7128842" cy="3600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3"/>
          <p:cNvSpPr>
            <a:spLocks noChangeArrowheads="1"/>
          </p:cNvSpPr>
          <p:nvPr/>
        </p:nvSpPr>
        <p:spPr bwMode="auto">
          <a:xfrm>
            <a:off x="539750" y="188913"/>
            <a:ext cx="78486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 кем находился ребенок во время ДТП</a:t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5131" name="Picture 12" descr="25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661025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3" descr="93946_thumb_nsk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295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N44D72EBDE4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661025"/>
            <a:ext cx="1152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AutoShape 21"/>
          <p:cNvSpPr>
            <a:spLocks noChangeArrowheads="1"/>
          </p:cNvSpPr>
          <p:nvPr/>
        </p:nvSpPr>
        <p:spPr bwMode="auto">
          <a:xfrm>
            <a:off x="5508625" y="5589588"/>
            <a:ext cx="14398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5" name="Picture 20" descr="img4a96a333dd7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661025"/>
            <a:ext cx="12969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2" descr="stol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661025"/>
            <a:ext cx="12271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208676"/>
              </p:ext>
            </p:extLst>
          </p:nvPr>
        </p:nvGraphicFramePr>
        <p:xfrm>
          <a:off x="1115616" y="1628775"/>
          <a:ext cx="7272733" cy="345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29"/>
          <p:cNvSpPr>
            <a:spLocks noChangeArrowheads="1"/>
          </p:cNvSpPr>
          <p:nvPr/>
        </p:nvSpPr>
        <p:spPr bwMode="auto">
          <a:xfrm>
            <a:off x="539750" y="0"/>
            <a:ext cx="4752975" cy="6669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28"/>
          <p:cNvSpPr>
            <a:spLocks noChangeArrowheads="1"/>
          </p:cNvSpPr>
          <p:nvPr/>
        </p:nvSpPr>
        <p:spPr bwMode="auto">
          <a:xfrm>
            <a:off x="5795963" y="0"/>
            <a:ext cx="316865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24"/>
          <p:cNvSpPr>
            <a:spLocks noChangeArrowheads="1"/>
          </p:cNvSpPr>
          <p:nvPr/>
        </p:nvSpPr>
        <p:spPr bwMode="auto">
          <a:xfrm>
            <a:off x="684213" y="3429000"/>
            <a:ext cx="4464050" cy="3097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AutoShape 17"/>
          <p:cNvSpPr>
            <a:spLocks noChangeArrowheads="1"/>
          </p:cNvSpPr>
          <p:nvPr/>
        </p:nvSpPr>
        <p:spPr bwMode="auto">
          <a:xfrm>
            <a:off x="5940425" y="4652963"/>
            <a:ext cx="2879725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611188" y="188913"/>
            <a:ext cx="4537075" cy="3095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3" name="Picture 20" descr="det_autokre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97425"/>
            <a:ext cx="24495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5940425" y="260350"/>
            <a:ext cx="2879725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5" name="Picture 23" descr="Child_281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3375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AutoShape 26"/>
          <p:cNvSpPr>
            <a:spLocks noChangeArrowheads="1"/>
          </p:cNvSpPr>
          <p:nvPr/>
        </p:nvSpPr>
        <p:spPr bwMode="auto">
          <a:xfrm>
            <a:off x="5940425" y="2492375"/>
            <a:ext cx="2879725" cy="2087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7" name="Picture 27" descr="1256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565400"/>
            <a:ext cx="2486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286730"/>
              </p:ext>
            </p:extLst>
          </p:nvPr>
        </p:nvGraphicFramePr>
        <p:xfrm>
          <a:off x="684213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509287"/>
              </p:ext>
            </p:extLst>
          </p:nvPr>
        </p:nvGraphicFramePr>
        <p:xfrm>
          <a:off x="630238" y="116632"/>
          <a:ext cx="4572000" cy="316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0" y="476250"/>
            <a:ext cx="8892480" cy="60483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57639"/>
              </p:ext>
            </p:extLst>
          </p:nvPr>
        </p:nvGraphicFramePr>
        <p:xfrm>
          <a:off x="179388" y="836141"/>
          <a:ext cx="84250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МОИ ДОКУМЕНТЫ\Мои документы разное\Мои рисунки\ЮИД\к шопу конструктор по ПДД\Конструктор\Перекрестки_дороги\бордю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70" y="5733195"/>
            <a:ext cx="91923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Мои документы разное\Мои рисунки\ЮИД\к шопу конструктор по ПДД\Конструктор\Перекрестки_дороги\Детали перекрестка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5" y="6462299"/>
            <a:ext cx="9173516" cy="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0" name="AutoShape 14"/>
          <p:cNvSpPr>
            <a:spLocks noChangeArrowheads="1"/>
          </p:cNvSpPr>
          <p:nvPr/>
        </p:nvSpPr>
        <p:spPr bwMode="auto">
          <a:xfrm>
            <a:off x="179388" y="1556793"/>
            <a:ext cx="8425060" cy="38164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95536" y="4554959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11"/>
          <p:cNvSpPr>
            <a:spLocks noChangeArrowheads="1"/>
          </p:cNvSpPr>
          <p:nvPr/>
        </p:nvSpPr>
        <p:spPr bwMode="auto">
          <a:xfrm>
            <a:off x="395288" y="3907457"/>
            <a:ext cx="8064500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395288" y="3284985"/>
            <a:ext cx="806450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95288" y="2708920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395288" y="2132856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395288" y="1556792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5"/>
          <p:cNvSpPr>
            <a:spLocks noChangeArrowheads="1"/>
          </p:cNvSpPr>
          <p:nvPr/>
        </p:nvSpPr>
        <p:spPr bwMode="auto">
          <a:xfrm>
            <a:off x="755576" y="260648"/>
            <a:ext cx="8064500" cy="11331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185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3300"/>
                </a:solidFill>
              </a:rPr>
              <a:t>Маршрут следования ребенка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Дом – школа – дом – 9 </a:t>
            </a:r>
            <a:r>
              <a:rPr lang="ru-RU" dirty="0" smtClean="0">
                <a:solidFill>
                  <a:schemeClr val="bg2"/>
                </a:solidFill>
              </a:rPr>
              <a:t>(2013- 4)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A50021"/>
                </a:solidFill>
              </a:rPr>
              <a:t>Игра на улице – 4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3399"/>
                </a:solidFill>
              </a:rPr>
              <a:t>Катание – 7   </a:t>
            </a:r>
            <a:r>
              <a:rPr lang="ru-RU" dirty="0">
                <a:solidFill>
                  <a:schemeClr val="bg2"/>
                </a:solidFill>
              </a:rPr>
              <a:t>(2013- </a:t>
            </a:r>
            <a:r>
              <a:rPr lang="ru-RU" dirty="0" smtClean="0">
                <a:solidFill>
                  <a:schemeClr val="bg2"/>
                </a:solidFill>
              </a:rPr>
              <a:t>5)</a:t>
            </a:r>
            <a:endParaRPr lang="ru-RU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Прогулка – 3 </a:t>
            </a:r>
            <a:r>
              <a:rPr lang="ru-RU" dirty="0">
                <a:solidFill>
                  <a:schemeClr val="bg2"/>
                </a:solidFill>
              </a:rPr>
              <a:t>(2013- 4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Дом-секция-дом - 1</a:t>
            </a:r>
          </a:p>
          <a:p>
            <a:pPr eaLnBrk="1" hangingPunct="1">
              <a:defRPr/>
            </a:pPr>
            <a:r>
              <a:rPr lang="ru-RU" dirty="0" smtClean="0"/>
              <a:t>Другое – 3 </a:t>
            </a:r>
            <a:r>
              <a:rPr lang="ru-RU" dirty="0">
                <a:solidFill>
                  <a:schemeClr val="bg2"/>
                </a:solidFill>
              </a:rPr>
              <a:t>(2013- 4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276" name="Picture 4" descr="AG00326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488" y="4554959"/>
            <a:ext cx="2320960" cy="17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МОИ ДОКУМЕНТЫ\Мои документы разное\Мои рисунки\ЮИД\к шопу конструктор по ПДД\Конструктор\Объекты\Здания\Школа-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08987"/>
            <a:ext cx="2056309" cy="16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Мои документы разное\Мои рисунки\ЮИД\к шопу конструктор по ПДД\Конструктор\Объекты\Растения\Кус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70" y="5373218"/>
            <a:ext cx="1286378" cy="12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Pictures\день рождения\анимашки\655990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76" y="5762232"/>
            <a:ext cx="666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Мои документы разное\Мои рисунки\ЮИД\к шопу конструктор по ПДД\Конструктор\Люди\Девочка Мальчик\Мальчик-Бежит-за-мячом-(на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00" y="5762232"/>
            <a:ext cx="1175552" cy="11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3779</TotalTime>
  <Words>667</Words>
  <Application>Microsoft Office PowerPoint</Application>
  <PresentationFormat>Экран (4:3)</PresentationFormat>
  <Paragraphs>234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Текстура</vt:lpstr>
      <vt:lpstr>Презентация PowerPoint</vt:lpstr>
      <vt:lpstr>Печальная статистика</vt:lpstr>
      <vt:lpstr>Распределение несчастных случаев по месяцам</vt:lpstr>
      <vt:lpstr>Презентация PowerPoint</vt:lpstr>
      <vt:lpstr>С кем находился ребенок во время ДТП </vt:lpstr>
      <vt:lpstr>С кем находился ребенок во время ДТП </vt:lpstr>
      <vt:lpstr>Презентация PowerPoint</vt:lpstr>
      <vt:lpstr>Презентация PowerPoint</vt:lpstr>
      <vt:lpstr>Маршрут следования ребенка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Рушакова Т.А.</dc:creator>
  <cp:lastModifiedBy>User</cp:lastModifiedBy>
  <cp:revision>159</cp:revision>
  <dcterms:created xsi:type="dcterms:W3CDTF">2007-11-10T13:08:37Z</dcterms:created>
  <dcterms:modified xsi:type="dcterms:W3CDTF">2015-02-02T01:52:17Z</dcterms:modified>
</cp:coreProperties>
</file>